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71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7" r:id="rId10"/>
    <p:sldId id="280" r:id="rId11"/>
    <p:sldId id="276" r:id="rId12"/>
    <p:sldId id="273" r:id="rId13"/>
    <p:sldId id="268" r:id="rId14"/>
    <p:sldId id="281" r:id="rId15"/>
    <p:sldId id="283" r:id="rId16"/>
    <p:sldId id="274" r:id="rId17"/>
    <p:sldId id="282" r:id="rId18"/>
    <p:sldId id="284" r:id="rId19"/>
    <p:sldId id="277" r:id="rId20"/>
    <p:sldId id="266" r:id="rId21"/>
    <p:sldId id="265" r:id="rId22"/>
    <p:sldId id="269" r:id="rId23"/>
    <p:sldId id="275" r:id="rId24"/>
    <p:sldId id="278" r:id="rId25"/>
    <p:sldId id="270" r:id="rId26"/>
    <p:sldId id="285" r:id="rId27"/>
    <p:sldId id="271" r:id="rId28"/>
    <p:sldId id="258" r:id="rId29"/>
    <p:sldId id="279" r:id="rId30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4A5"/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56" autoAdjust="0"/>
  </p:normalViewPr>
  <p:slideViewPr>
    <p:cSldViewPr snapToObjects="1" showGuides="1">
      <p:cViewPr varScale="1">
        <p:scale>
          <a:sx n="70" d="100"/>
          <a:sy n="70" d="100"/>
        </p:scale>
        <p:origin x="840" y="72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21/07/2015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21/07/2015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5250" y="4689750"/>
            <a:ext cx="5709333" cy="4494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126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765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3705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101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4517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4516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0387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7827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9745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2404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742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5403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6583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437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2020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12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How </a:t>
            </a:r>
            <a:r>
              <a:rPr lang="nl-BE" dirty="0" err="1" smtClean="0"/>
              <a:t>primary</a:t>
            </a:r>
            <a:r>
              <a:rPr lang="nl-BE" dirty="0" smtClean="0"/>
              <a:t> delay</a:t>
            </a:r>
            <a:r>
              <a:rPr lang="nl-BE" baseline="0" dirty="0" smtClean="0"/>
              <a:t> leads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secondary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delays</a:t>
            </a: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74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66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762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9399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116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50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300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95936" y="6530986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11" name="Picture 2" descr="C:\Users\u0093620\Desktop\L-Mob logo color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9" y="6128998"/>
            <a:ext cx="1052156" cy="5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Optimal</a:t>
            </a:r>
            <a:r>
              <a:rPr lang="nl-BE" dirty="0" smtClean="0"/>
              <a:t> train </a:t>
            </a:r>
            <a:r>
              <a:rPr lang="nl-BE" dirty="0" err="1" smtClean="0"/>
              <a:t>rescheduling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conflict </a:t>
            </a:r>
            <a:r>
              <a:rPr lang="nl-BE" dirty="0" err="1" smtClean="0"/>
              <a:t>detection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Sofie Van Thielen, Sofie </a:t>
            </a:r>
            <a:r>
              <a:rPr lang="nl-BE" dirty="0" err="1" smtClean="0"/>
              <a:t>Burggraeve</a:t>
            </a:r>
            <a:r>
              <a:rPr lang="nl-BE" dirty="0" smtClean="0"/>
              <a:t>, </a:t>
            </a:r>
          </a:p>
          <a:p>
            <a:r>
              <a:rPr lang="nl-BE" dirty="0" smtClean="0"/>
              <a:t>Pieter </a:t>
            </a:r>
            <a:r>
              <a:rPr lang="nl-BE" dirty="0" err="1" smtClean="0"/>
              <a:t>Vansteenwegen</a:t>
            </a:r>
            <a:endParaRPr lang="nl-BE" dirty="0"/>
          </a:p>
        </p:txBody>
      </p:sp>
      <p:pic>
        <p:nvPicPr>
          <p:cNvPr id="2050" name="Picture 2" descr="C:\Users\u0093620\Desktop\L-Mob logo 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57" y="404664"/>
            <a:ext cx="1188435" cy="6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0696" y="5487104"/>
            <a:ext cx="565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KU Leuven, Leuven </a:t>
            </a:r>
            <a:r>
              <a:rPr lang="nl-BE" sz="1400" dirty="0" err="1" smtClean="0">
                <a:solidFill>
                  <a:schemeClr val="bg1"/>
                </a:solidFill>
              </a:rPr>
              <a:t>Mobility</a:t>
            </a:r>
            <a:r>
              <a:rPr lang="nl-BE" sz="1400" dirty="0" smtClean="0">
                <a:solidFill>
                  <a:schemeClr val="bg1"/>
                </a:solidFill>
              </a:rPr>
              <a:t> Research Centre – CIB</a:t>
            </a:r>
          </a:p>
          <a:p>
            <a:r>
              <a:rPr lang="nl-BE" sz="1400" dirty="0" smtClean="0">
                <a:solidFill>
                  <a:schemeClr val="bg1"/>
                </a:solidFill>
              </a:rPr>
              <a:t>Sofie.VanThielen@kuleuven.be</a:t>
            </a:r>
            <a:endParaRPr lang="nl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7008" y="332656"/>
            <a:ext cx="8334000" cy="936104"/>
          </a:xfrm>
        </p:spPr>
        <p:txBody>
          <a:bodyPr/>
          <a:lstStyle/>
          <a:p>
            <a:pPr lvl="1"/>
            <a:r>
              <a:rPr lang="nl-BE" dirty="0" err="1" smtClean="0"/>
              <a:t>If</a:t>
            </a:r>
            <a:r>
              <a:rPr lang="nl-BE" dirty="0" smtClean="0"/>
              <a:t> a conflict </a:t>
            </a:r>
            <a:r>
              <a:rPr lang="nl-BE" dirty="0" err="1" smtClean="0"/>
              <a:t>occurs</a:t>
            </a:r>
            <a:r>
              <a:rPr lang="nl-BE" dirty="0" smtClean="0"/>
              <a:t>, </a:t>
            </a:r>
            <a:r>
              <a:rPr lang="nl-BE" dirty="0" err="1" smtClean="0"/>
              <a:t>then</a:t>
            </a:r>
            <a:r>
              <a:rPr lang="nl-BE" dirty="0" smtClean="0"/>
              <a:t> the train </a:t>
            </a:r>
            <a:r>
              <a:rPr lang="nl-BE" dirty="0" err="1" smtClean="0"/>
              <a:t>with</a:t>
            </a:r>
            <a:r>
              <a:rPr lang="nl-BE" dirty="0" smtClean="0"/>
              <a:t> the </a:t>
            </a:r>
            <a:r>
              <a:rPr lang="nl-BE" dirty="0" err="1" smtClean="0"/>
              <a:t>highest</a:t>
            </a:r>
            <a:r>
              <a:rPr lang="nl-BE" dirty="0" smtClean="0"/>
              <a:t> type </a:t>
            </a:r>
            <a:r>
              <a:rPr lang="nl-BE" dirty="0" err="1" smtClean="0"/>
              <a:t>gets</a:t>
            </a:r>
            <a:r>
              <a:rPr lang="nl-BE" dirty="0" smtClean="0"/>
              <a:t> </a:t>
            </a:r>
            <a:r>
              <a:rPr lang="nl-BE" dirty="0" err="1" smtClean="0"/>
              <a:t>preference</a:t>
            </a:r>
            <a:r>
              <a:rPr lang="nl-BE" dirty="0"/>
              <a:t>.</a:t>
            </a:r>
          </a:p>
        </p:txBody>
      </p:sp>
      <p:cxnSp>
        <p:nvCxnSpPr>
          <p:cNvPr id="6" name="Rechte verbindingslijn 13"/>
          <p:cNvCxnSpPr/>
          <p:nvPr/>
        </p:nvCxnSpPr>
        <p:spPr>
          <a:xfrm>
            <a:off x="4716016" y="1972800"/>
            <a:ext cx="792088" cy="792088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14"/>
          <p:cNvCxnSpPr/>
          <p:nvPr/>
        </p:nvCxnSpPr>
        <p:spPr>
          <a:xfrm>
            <a:off x="179512" y="1972354"/>
            <a:ext cx="4543108" cy="666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15"/>
          <p:cNvCxnSpPr/>
          <p:nvPr/>
        </p:nvCxnSpPr>
        <p:spPr>
          <a:xfrm>
            <a:off x="179512" y="2764888"/>
            <a:ext cx="854834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16" y="2305696"/>
            <a:ext cx="1512168" cy="45919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536496" y="1844824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36310"/>
            <a:ext cx="1512168" cy="45919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24921" y="262087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4008" y="181527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4008" y="262087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72200" y="2600026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04448" y="2600026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1"/>
          <p:cNvSpPr txBox="1"/>
          <p:nvPr/>
        </p:nvSpPr>
        <p:spPr>
          <a:xfrm>
            <a:off x="611560" y="1268760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THA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21" name="Tekstvak 11"/>
          <p:cNvSpPr txBox="1"/>
          <p:nvPr/>
        </p:nvSpPr>
        <p:spPr>
          <a:xfrm>
            <a:off x="3512905" y="2879092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</a:t>
            </a:r>
          </a:p>
        </p:txBody>
      </p:sp>
      <p:cxnSp>
        <p:nvCxnSpPr>
          <p:cNvPr id="22" name="Rechte verbindingslijn 13"/>
          <p:cNvCxnSpPr/>
          <p:nvPr/>
        </p:nvCxnSpPr>
        <p:spPr>
          <a:xfrm>
            <a:off x="4716016" y="4342460"/>
            <a:ext cx="792088" cy="792088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14"/>
          <p:cNvCxnSpPr/>
          <p:nvPr/>
        </p:nvCxnSpPr>
        <p:spPr>
          <a:xfrm>
            <a:off x="179658" y="4338688"/>
            <a:ext cx="4543108" cy="666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15"/>
          <p:cNvCxnSpPr/>
          <p:nvPr/>
        </p:nvCxnSpPr>
        <p:spPr>
          <a:xfrm>
            <a:off x="179512" y="5134548"/>
            <a:ext cx="854834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16" y="4675356"/>
            <a:ext cx="1512168" cy="459192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2536496" y="4214484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847">
            <a:off x="4669201" y="4458953"/>
            <a:ext cx="1096268" cy="332898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2524921" y="499053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44008" y="418493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4008" y="499053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72200" y="4969686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604448" y="4969686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11"/>
          <p:cNvSpPr txBox="1"/>
          <p:nvPr/>
        </p:nvSpPr>
        <p:spPr>
          <a:xfrm>
            <a:off x="5141802" y="4184930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THA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34" name="Tekstvak 11"/>
          <p:cNvSpPr txBox="1"/>
          <p:nvPr/>
        </p:nvSpPr>
        <p:spPr>
          <a:xfrm>
            <a:off x="3500863" y="5130810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616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40000" y="404664"/>
            <a:ext cx="8334000" cy="165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BE" dirty="0" smtClean="0"/>
              <a:t>3) Conflict </a:t>
            </a:r>
            <a:r>
              <a:rPr lang="nl-BE" dirty="0" err="1" smtClean="0"/>
              <a:t>limitation</a:t>
            </a:r>
            <a:r>
              <a:rPr lang="nl-BE" dirty="0" smtClean="0"/>
              <a:t> (CL)</a:t>
            </a:r>
          </a:p>
          <a:p>
            <a:pPr marL="0" indent="0">
              <a:buFont typeface="Arial" pitchFamily="34" charset="0"/>
              <a:buNone/>
            </a:pPr>
            <a:endParaRPr lang="nl-BE" dirty="0" smtClean="0"/>
          </a:p>
          <a:p>
            <a:pPr lvl="1"/>
            <a:r>
              <a:rPr lang="nl-BE" dirty="0" err="1" smtClean="0"/>
              <a:t>Minimising</a:t>
            </a:r>
            <a:r>
              <a:rPr lang="nl-BE" dirty="0" smtClean="0"/>
              <a:t> the effect of </a:t>
            </a:r>
            <a:r>
              <a:rPr lang="nl-BE" dirty="0" err="1" smtClean="0"/>
              <a:t>conflicts</a:t>
            </a:r>
            <a:endParaRPr lang="nl-BE" dirty="0" smtClean="0"/>
          </a:p>
          <a:p>
            <a:pPr lvl="1"/>
            <a:r>
              <a:rPr lang="nl-BE" dirty="0" err="1" smtClean="0"/>
              <a:t>Based</a:t>
            </a:r>
            <a:r>
              <a:rPr lang="nl-BE" dirty="0" smtClean="0"/>
              <a:t> on </a:t>
            </a:r>
            <a:r>
              <a:rPr lang="nl-BE" dirty="0" err="1" smtClean="0"/>
              <a:t>examining</a:t>
            </a:r>
            <a:r>
              <a:rPr lang="nl-BE" dirty="0" smtClean="0"/>
              <a:t> the </a:t>
            </a:r>
            <a:r>
              <a:rPr lang="nl-BE" dirty="0" err="1" smtClean="0"/>
              <a:t>progress</a:t>
            </a:r>
            <a:r>
              <a:rPr lang="nl-BE" dirty="0" smtClean="0"/>
              <a:t> </a:t>
            </a:r>
            <a:r>
              <a:rPr lang="nl-BE" dirty="0" err="1" smtClean="0"/>
              <a:t>during</a:t>
            </a:r>
            <a:r>
              <a:rPr lang="nl-BE" dirty="0" smtClean="0"/>
              <a:t> the next </a:t>
            </a:r>
            <a:r>
              <a:rPr lang="nl-BE" dirty="0" err="1" smtClean="0"/>
              <a:t>hour</a:t>
            </a:r>
            <a:endParaRPr lang="nl-BE" dirty="0" smtClean="0"/>
          </a:p>
          <a:p>
            <a:pPr lvl="1"/>
            <a:r>
              <a:rPr lang="nl-BE" dirty="0" err="1" smtClean="0"/>
              <a:t>Consider</a:t>
            </a:r>
            <a:r>
              <a:rPr lang="nl-BE" dirty="0" smtClean="0"/>
              <a:t> </a:t>
            </a:r>
            <a:r>
              <a:rPr lang="nl-BE" dirty="0" err="1" smtClean="0"/>
              <a:t>both</a:t>
            </a:r>
            <a:r>
              <a:rPr lang="nl-BE" dirty="0" smtClean="0"/>
              <a:t> options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choose</a:t>
            </a:r>
            <a:r>
              <a:rPr lang="nl-BE" dirty="0" smtClean="0"/>
              <a:t> the train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induces</a:t>
            </a:r>
            <a:r>
              <a:rPr lang="nl-BE" dirty="0" smtClean="0"/>
              <a:t> the </a:t>
            </a:r>
            <a:r>
              <a:rPr lang="nl-BE" dirty="0" err="1" smtClean="0"/>
              <a:t>least</a:t>
            </a:r>
            <a:r>
              <a:rPr lang="nl-BE" dirty="0" smtClean="0"/>
              <a:t> </a:t>
            </a:r>
            <a:r>
              <a:rPr lang="nl-BE" dirty="0" err="1" smtClean="0"/>
              <a:t>total</a:t>
            </a:r>
            <a:r>
              <a:rPr lang="nl-BE" dirty="0" smtClean="0"/>
              <a:t> delay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  <p:cxnSp>
        <p:nvCxnSpPr>
          <p:cNvPr id="22" name="Rechte verbindingslijn 3"/>
          <p:cNvCxnSpPr/>
          <p:nvPr/>
        </p:nvCxnSpPr>
        <p:spPr>
          <a:xfrm>
            <a:off x="323528" y="5250204"/>
            <a:ext cx="8640960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39" y="4787630"/>
            <a:ext cx="1512168" cy="459192"/>
          </a:xfrm>
          <a:prstGeom prst="rect">
            <a:avLst/>
          </a:prstGeom>
        </p:spPr>
      </p:pic>
      <p:cxnSp>
        <p:nvCxnSpPr>
          <p:cNvPr id="24" name="Rechte verbindingslijn 5"/>
          <p:cNvCxnSpPr/>
          <p:nvPr/>
        </p:nvCxnSpPr>
        <p:spPr>
          <a:xfrm>
            <a:off x="323528" y="3955927"/>
            <a:ext cx="3780809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7"/>
          <p:cNvCxnSpPr/>
          <p:nvPr/>
        </p:nvCxnSpPr>
        <p:spPr>
          <a:xfrm>
            <a:off x="4104337" y="3959310"/>
            <a:ext cx="1152128" cy="129089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11"/>
          <p:cNvSpPr txBox="1"/>
          <p:nvPr/>
        </p:nvSpPr>
        <p:spPr>
          <a:xfrm>
            <a:off x="707446" y="3246520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27" name="Tekstvak 12"/>
          <p:cNvSpPr txBox="1"/>
          <p:nvPr/>
        </p:nvSpPr>
        <p:spPr>
          <a:xfrm>
            <a:off x="2489231" y="5290761"/>
            <a:ext cx="81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7030A0"/>
                </a:solidFill>
              </a:rPr>
              <a:t>B</a:t>
            </a:r>
          </a:p>
        </p:txBody>
      </p:sp>
      <p:pic>
        <p:nvPicPr>
          <p:cNvPr id="29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6735"/>
            <a:ext cx="1512168" cy="45919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2051720" y="3815294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95936" y="3811911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051720" y="5112451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95936" y="5112451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96136" y="5106188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460432" y="509314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5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>
          <a:xfrm>
            <a:off x="1027225" y="2353283"/>
            <a:ext cx="691276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0" y="1907719"/>
            <a:ext cx="1512168" cy="459192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1021964" y="1052736"/>
            <a:ext cx="223224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254212" y="1056119"/>
            <a:ext cx="1152128" cy="129089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9235">
            <a:off x="3278870" y="1352679"/>
            <a:ext cx="1512168" cy="45919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079078" y="1212943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716951" y="2399539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B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104928" y="5564858"/>
            <a:ext cx="679057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071715" y="4553984"/>
            <a:ext cx="682378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540000" y="3429000"/>
            <a:ext cx="792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2215976" y="4551223"/>
            <a:ext cx="720080" cy="100811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5259369" y="4556746"/>
            <a:ext cx="681776" cy="100811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Afbeelding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38" y="4094792"/>
            <a:ext cx="1512168" cy="459192"/>
          </a:xfrm>
          <a:prstGeom prst="rect">
            <a:avLst/>
          </a:prstGeom>
        </p:spPr>
      </p:pic>
      <p:sp>
        <p:nvSpPr>
          <p:cNvPr id="42" name="Tekstvak 41"/>
          <p:cNvSpPr txBox="1"/>
          <p:nvPr/>
        </p:nvSpPr>
        <p:spPr>
          <a:xfrm>
            <a:off x="3019667" y="5673445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C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3969140" y="3816522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2935938" y="167836"/>
            <a:ext cx="294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Step 1a: train A first</a:t>
            </a:r>
            <a:endParaRPr lang="nl-BE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843808" y="90872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380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6408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96336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03648" y="441883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3848" y="440720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76056" y="436306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76256" y="4379495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12923" y="542084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3848" y="541531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76056" y="542084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76256" y="541531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12" y="5081877"/>
            <a:ext cx="1584597" cy="4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13</a:t>
            </a:fld>
            <a:endParaRPr lang="nl-BE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1027225" y="2353283"/>
            <a:ext cx="691276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7" y="1907719"/>
            <a:ext cx="1512168" cy="459192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>
            <a:off x="1021964" y="1052736"/>
            <a:ext cx="223224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254212" y="1056119"/>
            <a:ext cx="1152128" cy="129089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89" y="1907719"/>
            <a:ext cx="1512168" cy="45919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948264" y="1624893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422671" y="2399539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B</a:t>
            </a:r>
          </a:p>
        </p:txBody>
      </p:sp>
      <p:cxnSp>
        <p:nvCxnSpPr>
          <p:cNvPr id="12" name="Straight Connector 19"/>
          <p:cNvCxnSpPr/>
          <p:nvPr/>
        </p:nvCxnSpPr>
        <p:spPr>
          <a:xfrm>
            <a:off x="2843808" y="90872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0"/>
          <p:cNvCxnSpPr/>
          <p:nvPr/>
        </p:nvCxnSpPr>
        <p:spPr>
          <a:xfrm>
            <a:off x="284380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1"/>
          <p:cNvCxnSpPr/>
          <p:nvPr/>
        </p:nvCxnSpPr>
        <p:spPr>
          <a:xfrm>
            <a:off x="536408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2"/>
          <p:cNvCxnSpPr/>
          <p:nvPr/>
        </p:nvCxnSpPr>
        <p:spPr>
          <a:xfrm>
            <a:off x="7596336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2534787" y="127810"/>
            <a:ext cx="401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Step 1b: </a:t>
            </a:r>
            <a:r>
              <a:rPr lang="nl-BE" sz="24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progress</a:t>
            </a:r>
            <a:r>
              <a:rPr lang="nl-BE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of train B</a:t>
            </a:r>
            <a:endParaRPr lang="nl-BE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1104928" y="5564858"/>
            <a:ext cx="7787552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1071715" y="4553984"/>
            <a:ext cx="7820765" cy="276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2215976" y="4551223"/>
            <a:ext cx="720080" cy="100811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H="1">
            <a:off x="5259369" y="4556746"/>
            <a:ext cx="681776" cy="100811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38" y="4094792"/>
            <a:ext cx="1512168" cy="459192"/>
          </a:xfrm>
          <a:prstGeom prst="rect">
            <a:avLst/>
          </a:prstGeom>
        </p:spPr>
      </p:pic>
      <p:sp>
        <p:nvSpPr>
          <p:cNvPr id="23" name="Tekstvak 22"/>
          <p:cNvSpPr txBox="1"/>
          <p:nvPr/>
        </p:nvSpPr>
        <p:spPr>
          <a:xfrm>
            <a:off x="3969140" y="3816522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B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403648" y="441883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3848" y="440720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76056" y="436306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8"/>
          <p:cNvCxnSpPr/>
          <p:nvPr/>
        </p:nvCxnSpPr>
        <p:spPr>
          <a:xfrm>
            <a:off x="6876256" y="4379495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0"/>
          <p:cNvCxnSpPr/>
          <p:nvPr/>
        </p:nvCxnSpPr>
        <p:spPr>
          <a:xfrm>
            <a:off x="1412923" y="542084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1"/>
          <p:cNvCxnSpPr/>
          <p:nvPr/>
        </p:nvCxnSpPr>
        <p:spPr>
          <a:xfrm>
            <a:off x="3203848" y="541531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2"/>
          <p:cNvCxnSpPr/>
          <p:nvPr/>
        </p:nvCxnSpPr>
        <p:spPr>
          <a:xfrm>
            <a:off x="5076056" y="542084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3"/>
          <p:cNvCxnSpPr/>
          <p:nvPr/>
        </p:nvCxnSpPr>
        <p:spPr>
          <a:xfrm>
            <a:off x="6876256" y="541531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69" y="4072717"/>
            <a:ext cx="1584597" cy="481187"/>
          </a:xfrm>
          <a:prstGeom prst="rect">
            <a:avLst/>
          </a:prstGeom>
        </p:spPr>
      </p:pic>
      <p:sp>
        <p:nvSpPr>
          <p:cNvPr id="35" name="Tekstvak 34"/>
          <p:cNvSpPr txBox="1"/>
          <p:nvPr/>
        </p:nvSpPr>
        <p:spPr>
          <a:xfrm>
            <a:off x="7596336" y="3820475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C</a:t>
            </a:r>
            <a:endParaRPr lang="nl-BE" b="1" dirty="0">
              <a:solidFill>
                <a:srgbClr val="7030A0"/>
              </a:solidFill>
            </a:endParaRPr>
          </a:p>
        </p:txBody>
      </p:sp>
      <p:cxnSp>
        <p:nvCxnSpPr>
          <p:cNvPr id="36" name="Rechte verbindingslijn 35"/>
          <p:cNvCxnSpPr/>
          <p:nvPr/>
        </p:nvCxnSpPr>
        <p:spPr>
          <a:xfrm>
            <a:off x="540000" y="3429000"/>
            <a:ext cx="792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05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041173" y="132790"/>
            <a:ext cx="484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Step 1c: effect of train A on train B</a:t>
            </a:r>
            <a:endParaRPr lang="nl-BE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027225" y="2347013"/>
            <a:ext cx="7638407" cy="627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7" y="1907719"/>
            <a:ext cx="1512168" cy="459192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1021964" y="1052736"/>
            <a:ext cx="223224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254212" y="1056119"/>
            <a:ext cx="1152128" cy="129089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89" y="1907719"/>
            <a:ext cx="1512168" cy="45919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948264" y="1624893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422671" y="2399539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B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2843808" y="90872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0"/>
          <p:cNvCxnSpPr/>
          <p:nvPr/>
        </p:nvCxnSpPr>
        <p:spPr>
          <a:xfrm>
            <a:off x="284380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1"/>
          <p:cNvCxnSpPr/>
          <p:nvPr/>
        </p:nvCxnSpPr>
        <p:spPr>
          <a:xfrm>
            <a:off x="536408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2"/>
          <p:cNvCxnSpPr/>
          <p:nvPr/>
        </p:nvCxnSpPr>
        <p:spPr>
          <a:xfrm>
            <a:off x="7596336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932221" y="4379495"/>
            <a:ext cx="7820765" cy="276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3" y="3920303"/>
            <a:ext cx="1512168" cy="459192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1453719" y="3624216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B</a:t>
            </a:r>
          </a:p>
        </p:txBody>
      </p:sp>
      <p:cxnSp>
        <p:nvCxnSpPr>
          <p:cNvPr id="23" name="Straight Connector 23"/>
          <p:cNvCxnSpPr/>
          <p:nvPr/>
        </p:nvCxnSpPr>
        <p:spPr>
          <a:xfrm>
            <a:off x="1264154" y="4244343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4"/>
          <p:cNvCxnSpPr/>
          <p:nvPr/>
        </p:nvCxnSpPr>
        <p:spPr>
          <a:xfrm>
            <a:off x="3064354" y="4232718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5"/>
          <p:cNvCxnSpPr/>
          <p:nvPr/>
        </p:nvCxnSpPr>
        <p:spPr>
          <a:xfrm>
            <a:off x="4936562" y="4188571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8"/>
          <p:cNvCxnSpPr/>
          <p:nvPr/>
        </p:nvCxnSpPr>
        <p:spPr>
          <a:xfrm>
            <a:off x="6736762" y="4205006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17" y="3911935"/>
            <a:ext cx="1584597" cy="481187"/>
          </a:xfrm>
          <a:prstGeom prst="rect">
            <a:avLst/>
          </a:prstGeom>
        </p:spPr>
      </p:pic>
      <p:sp>
        <p:nvSpPr>
          <p:cNvPr id="32" name="Tekstvak 31"/>
          <p:cNvSpPr txBox="1"/>
          <p:nvPr/>
        </p:nvSpPr>
        <p:spPr>
          <a:xfrm>
            <a:off x="7823359" y="3674087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540000" y="3429000"/>
            <a:ext cx="8274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>
          <a:xfrm>
            <a:off x="1027225" y="2353283"/>
            <a:ext cx="691276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51" y="1907719"/>
            <a:ext cx="1512168" cy="459192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1021964" y="1052736"/>
            <a:ext cx="223224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254212" y="1056119"/>
            <a:ext cx="1152128" cy="129089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0" y="588021"/>
            <a:ext cx="1512168" cy="45919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671706" y="367863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882951" y="2399539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B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104928" y="5564858"/>
            <a:ext cx="679057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071715" y="4553984"/>
            <a:ext cx="682378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540000" y="3429000"/>
            <a:ext cx="792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2215976" y="4551223"/>
            <a:ext cx="720080" cy="100811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5259369" y="4556746"/>
            <a:ext cx="681776" cy="100811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Afbeelding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38" y="4094792"/>
            <a:ext cx="1512168" cy="459192"/>
          </a:xfrm>
          <a:prstGeom prst="rect">
            <a:avLst/>
          </a:prstGeom>
        </p:spPr>
      </p:pic>
      <p:sp>
        <p:nvSpPr>
          <p:cNvPr id="42" name="Tekstvak 41"/>
          <p:cNvSpPr txBox="1"/>
          <p:nvPr/>
        </p:nvSpPr>
        <p:spPr>
          <a:xfrm>
            <a:off x="5632274" y="4950858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C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3969140" y="3816522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B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013207" y="187550"/>
            <a:ext cx="294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Step 2a: train B first</a:t>
            </a:r>
            <a:endParaRPr lang="nl-BE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15</a:t>
            </a:fld>
            <a:endParaRPr lang="nl-B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843808" y="898043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380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76056" y="2197843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52320" y="2197843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71706" y="440720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1706" y="541531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53877" y="441273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49757" y="441612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092280" y="441273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84464" y="542084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80244" y="5424234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49757" y="541531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0162">
            <a:off x="4860994" y="4877251"/>
            <a:ext cx="1109571" cy="3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>
          <a:xfrm>
            <a:off x="1027225" y="2353283"/>
            <a:ext cx="691276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97" y="1907719"/>
            <a:ext cx="1512168" cy="459192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1021964" y="1052736"/>
            <a:ext cx="223224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254212" y="1056119"/>
            <a:ext cx="1152128" cy="129089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9235">
            <a:off x="3278870" y="1352679"/>
            <a:ext cx="1512168" cy="45919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079078" y="1212943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639023" y="3830834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7030A0"/>
                </a:solidFill>
              </a:rPr>
              <a:t>B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104928" y="5564858"/>
            <a:ext cx="679057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1071715" y="4553984"/>
            <a:ext cx="682378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>
            <a:off x="540000" y="3429000"/>
            <a:ext cx="792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2215976" y="4551223"/>
            <a:ext cx="720080" cy="100811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5259369" y="4556746"/>
            <a:ext cx="681776" cy="100811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Afbeelding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38" y="4094792"/>
            <a:ext cx="1512168" cy="459192"/>
          </a:xfrm>
          <a:prstGeom prst="rect">
            <a:avLst/>
          </a:prstGeom>
        </p:spPr>
      </p:pic>
      <p:sp>
        <p:nvSpPr>
          <p:cNvPr id="42" name="Tekstvak 41"/>
          <p:cNvSpPr txBox="1"/>
          <p:nvPr/>
        </p:nvSpPr>
        <p:spPr>
          <a:xfrm>
            <a:off x="3019667" y="5673445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3969140" y="3816522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2512712" y="127642"/>
            <a:ext cx="422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Step 2b: </a:t>
            </a:r>
            <a:r>
              <a:rPr lang="nl-BE" sz="2400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progress</a:t>
            </a:r>
            <a:r>
              <a:rPr lang="nl-BE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of train A</a:t>
            </a:r>
            <a:endParaRPr lang="nl-BE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16</a:t>
            </a:fld>
            <a:endParaRPr lang="nl-B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843808" y="90872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380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6408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96336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03648" y="441883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3848" y="440720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76056" y="436306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76256" y="4379495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12923" y="542084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3848" y="541531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76056" y="542084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76256" y="541531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12" y="5081877"/>
            <a:ext cx="1584597" cy="481187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28" y="4124086"/>
            <a:ext cx="1512168" cy="459192"/>
          </a:xfrm>
          <a:prstGeom prst="rect">
            <a:avLst/>
          </a:prstGeom>
        </p:spPr>
      </p:pic>
      <p:sp>
        <p:nvSpPr>
          <p:cNvPr id="38" name="Tekstvak 37"/>
          <p:cNvSpPr txBox="1"/>
          <p:nvPr/>
        </p:nvSpPr>
        <p:spPr>
          <a:xfrm>
            <a:off x="7053230" y="1624986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B</a:t>
            </a:r>
            <a:endParaRPr lang="nl-BE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2" grpId="0"/>
      <p:bldP spid="43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041173" y="132790"/>
            <a:ext cx="484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Step 2</a:t>
            </a:r>
            <a:r>
              <a:rPr lang="nl-BE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r>
              <a:rPr lang="nl-BE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: effect of train B on train A</a:t>
            </a:r>
            <a:endParaRPr lang="nl-BE"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027225" y="2347013"/>
            <a:ext cx="7638407" cy="627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9806">
            <a:off x="3271124" y="1344183"/>
            <a:ext cx="1512168" cy="459192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>
          <a:xfrm>
            <a:off x="1021964" y="1052736"/>
            <a:ext cx="2232248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254212" y="1056119"/>
            <a:ext cx="1152128" cy="129089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89" y="1907719"/>
            <a:ext cx="1512168" cy="45919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981086" y="1600510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B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085866" y="967648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cxnSp>
        <p:nvCxnSpPr>
          <p:cNvPr id="13" name="Straight Connector 19"/>
          <p:cNvCxnSpPr/>
          <p:nvPr/>
        </p:nvCxnSpPr>
        <p:spPr>
          <a:xfrm>
            <a:off x="2843808" y="90872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0"/>
          <p:cNvCxnSpPr/>
          <p:nvPr/>
        </p:nvCxnSpPr>
        <p:spPr>
          <a:xfrm>
            <a:off x="284380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1"/>
          <p:cNvCxnSpPr/>
          <p:nvPr/>
        </p:nvCxnSpPr>
        <p:spPr>
          <a:xfrm>
            <a:off x="5364088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2"/>
          <p:cNvCxnSpPr/>
          <p:nvPr/>
        </p:nvCxnSpPr>
        <p:spPr>
          <a:xfrm>
            <a:off x="7596336" y="220926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932221" y="4379495"/>
            <a:ext cx="7820765" cy="276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11" y="3920303"/>
            <a:ext cx="1512168" cy="459192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4094289" y="3641289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cxnSp>
        <p:nvCxnSpPr>
          <p:cNvPr id="23" name="Straight Connector 23"/>
          <p:cNvCxnSpPr/>
          <p:nvPr/>
        </p:nvCxnSpPr>
        <p:spPr>
          <a:xfrm>
            <a:off x="1264154" y="4244343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4"/>
          <p:cNvCxnSpPr/>
          <p:nvPr/>
        </p:nvCxnSpPr>
        <p:spPr>
          <a:xfrm>
            <a:off x="3064354" y="4232718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5"/>
          <p:cNvCxnSpPr/>
          <p:nvPr/>
        </p:nvCxnSpPr>
        <p:spPr>
          <a:xfrm>
            <a:off x="4936562" y="4188571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8"/>
          <p:cNvCxnSpPr/>
          <p:nvPr/>
        </p:nvCxnSpPr>
        <p:spPr>
          <a:xfrm>
            <a:off x="6736762" y="4205006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17" y="3911935"/>
            <a:ext cx="1584597" cy="481187"/>
          </a:xfrm>
          <a:prstGeom prst="rect">
            <a:avLst/>
          </a:prstGeom>
        </p:spPr>
      </p:pic>
      <p:sp>
        <p:nvSpPr>
          <p:cNvPr id="32" name="Tekstvak 31"/>
          <p:cNvSpPr txBox="1"/>
          <p:nvPr/>
        </p:nvSpPr>
        <p:spPr>
          <a:xfrm>
            <a:off x="7823359" y="3674087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7030A0"/>
                </a:solidFill>
              </a:rPr>
              <a:t>B</a:t>
            </a:r>
            <a:endParaRPr lang="nl-BE" b="1" dirty="0">
              <a:solidFill>
                <a:srgbClr val="7030A0"/>
              </a:solidFill>
            </a:endParaRP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540000" y="3429000"/>
            <a:ext cx="8274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Simulation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7059" y="1771423"/>
            <a:ext cx="8334000" cy="4428000"/>
          </a:xfrm>
        </p:spPr>
        <p:txBody>
          <a:bodyPr/>
          <a:lstStyle/>
          <a:p>
            <a:r>
              <a:rPr lang="nl-BE" dirty="0" smtClean="0"/>
              <a:t>2-hour </a:t>
            </a:r>
            <a:r>
              <a:rPr lang="nl-BE" dirty="0" err="1" smtClean="0"/>
              <a:t>window</a:t>
            </a:r>
            <a:r>
              <a:rPr lang="nl-BE" dirty="0" smtClean="0"/>
              <a:t>: 7-9 AM</a:t>
            </a:r>
          </a:p>
          <a:p>
            <a:endParaRPr lang="nl-BE" dirty="0"/>
          </a:p>
          <a:p>
            <a:r>
              <a:rPr lang="nl-BE" dirty="0" smtClean="0"/>
              <a:t>82 </a:t>
            </a:r>
            <a:r>
              <a:rPr lang="nl-BE" dirty="0" err="1" smtClean="0"/>
              <a:t>trains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Delay </a:t>
            </a:r>
            <a:r>
              <a:rPr lang="nl-BE" dirty="0" err="1" smtClean="0"/>
              <a:t>scenarios</a:t>
            </a:r>
            <a:endParaRPr lang="nl-BE" dirty="0" smtClean="0"/>
          </a:p>
          <a:p>
            <a:endParaRPr lang="nl-BE" dirty="0"/>
          </a:p>
          <a:p>
            <a:r>
              <a:rPr lang="nl-BE" dirty="0" err="1" smtClean="0"/>
              <a:t>Study</a:t>
            </a:r>
            <a:r>
              <a:rPr lang="nl-BE" dirty="0" smtClean="0"/>
              <a:t> area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36" y="2370465"/>
            <a:ext cx="2173820" cy="217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86" y="2359692"/>
            <a:ext cx="2452699" cy="244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Study</a:t>
            </a:r>
            <a:r>
              <a:rPr lang="nl-BE" dirty="0" smtClean="0"/>
              <a:t> area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349999"/>
            <a:ext cx="8334000" cy="4428000"/>
          </a:xfrm>
        </p:spPr>
        <p:txBody>
          <a:bodyPr/>
          <a:lstStyle/>
          <a:p>
            <a:r>
              <a:rPr lang="nl-BE" dirty="0" smtClean="0"/>
              <a:t>Brugge-Gent-Denderleeuw (in Belgium)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4" y="2088111"/>
            <a:ext cx="8280920" cy="4196449"/>
          </a:xfrm>
          <a:prstGeom prst="rect">
            <a:avLst/>
          </a:prstGeom>
        </p:spPr>
      </p:pic>
      <p:sp>
        <p:nvSpPr>
          <p:cNvPr id="11" name="Ovaal 10"/>
          <p:cNvSpPr/>
          <p:nvPr/>
        </p:nvSpPr>
        <p:spPr>
          <a:xfrm>
            <a:off x="2843808" y="2852936"/>
            <a:ext cx="432048" cy="7200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051047"/>
            <a:ext cx="1581191" cy="56454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2195736" y="256294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FFC000"/>
                </a:solidFill>
              </a:rPr>
              <a:t>Denderleeuw</a:t>
            </a:r>
            <a:endParaRPr lang="nl-BE" sz="1400" b="1" dirty="0">
              <a:solidFill>
                <a:srgbClr val="FFC000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3349321" y="2929280"/>
            <a:ext cx="338202" cy="7043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3090175" y="2346375"/>
            <a:ext cx="856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solidFill>
                  <a:srgbClr val="FFC000"/>
                </a:solidFill>
              </a:rPr>
              <a:t>Brugge</a:t>
            </a:r>
            <a:endParaRPr lang="nl-BE" sz="1400" b="1" dirty="0">
              <a:solidFill>
                <a:srgbClr val="FFC000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689939" y="2852936"/>
            <a:ext cx="738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FFC000"/>
                </a:solidFill>
              </a:rPr>
              <a:t>Gent</a:t>
            </a:r>
            <a:endParaRPr lang="nl-BE" sz="1400" b="1" dirty="0">
              <a:solidFill>
                <a:srgbClr val="FFC000"/>
              </a:solidFill>
            </a:endParaRPr>
          </a:p>
        </p:txBody>
      </p:sp>
      <p:sp>
        <p:nvSpPr>
          <p:cNvPr id="16" name="Ovaal 15"/>
          <p:cNvSpPr/>
          <p:nvPr/>
        </p:nvSpPr>
        <p:spPr>
          <a:xfrm>
            <a:off x="3773878" y="3136030"/>
            <a:ext cx="432048" cy="94104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6384504" y="2622957"/>
            <a:ext cx="432048" cy="94104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/>
          <p:cNvSpPr txBox="1"/>
          <p:nvPr/>
        </p:nvSpPr>
        <p:spPr>
          <a:xfrm>
            <a:off x="6384504" y="2284681"/>
            <a:ext cx="106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FFC000"/>
                </a:solidFill>
              </a:rPr>
              <a:t>Oostende</a:t>
            </a:r>
            <a:endParaRPr lang="nl-BE" sz="1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0000" y="1844824"/>
            <a:ext cx="8334000" cy="4428000"/>
          </a:xfrm>
        </p:spPr>
        <p:txBody>
          <a:bodyPr/>
          <a:lstStyle/>
          <a:p>
            <a:r>
              <a:rPr lang="nl-BE" dirty="0" err="1" smtClean="0"/>
              <a:t>Motivation</a:t>
            </a:r>
            <a:endParaRPr lang="nl-BE" dirty="0" smtClean="0"/>
          </a:p>
          <a:p>
            <a:r>
              <a:rPr lang="nl-BE" dirty="0" err="1" smtClean="0"/>
              <a:t>Problem</a:t>
            </a:r>
            <a:r>
              <a:rPr lang="nl-BE" dirty="0" smtClean="0"/>
              <a:t> </a:t>
            </a:r>
            <a:r>
              <a:rPr lang="nl-BE" dirty="0" err="1" smtClean="0"/>
              <a:t>description</a:t>
            </a:r>
            <a:endParaRPr lang="nl-BE" dirty="0" smtClean="0"/>
          </a:p>
          <a:p>
            <a:r>
              <a:rPr lang="nl-BE" dirty="0" smtClean="0"/>
              <a:t>Scope of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 smtClean="0"/>
          </a:p>
          <a:p>
            <a:r>
              <a:rPr lang="nl-BE" dirty="0" err="1" smtClean="0"/>
              <a:t>Strategies</a:t>
            </a:r>
            <a:endParaRPr lang="nl-BE" dirty="0" smtClean="0"/>
          </a:p>
          <a:p>
            <a:r>
              <a:rPr lang="nl-BE" dirty="0" err="1" smtClean="0"/>
              <a:t>Results</a:t>
            </a:r>
            <a:endParaRPr lang="nl-BE" dirty="0" smtClean="0"/>
          </a:p>
          <a:p>
            <a:r>
              <a:rPr lang="nl-BE" dirty="0" err="1" smtClean="0"/>
              <a:t>Conclusion</a:t>
            </a:r>
            <a:r>
              <a:rPr lang="nl-BE" dirty="0" smtClean="0"/>
              <a:t> &amp; </a:t>
            </a:r>
            <a:r>
              <a:rPr lang="nl-BE" dirty="0" err="1" smtClean="0"/>
              <a:t>further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118229" y="6554560"/>
            <a:ext cx="936000" cy="288000"/>
          </a:xfrm>
        </p:spPr>
        <p:txBody>
          <a:bodyPr/>
          <a:lstStyle/>
          <a:p>
            <a:r>
              <a:rPr lang="nl-BE" dirty="0" smtClean="0"/>
              <a:t>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Further</a:t>
            </a:r>
            <a:r>
              <a:rPr lang="nl-BE" dirty="0" smtClean="0"/>
              <a:t> </a:t>
            </a:r>
            <a:r>
              <a:rPr lang="nl-BE" dirty="0" err="1" smtClean="0"/>
              <a:t>improvements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6504" y="1772816"/>
            <a:ext cx="8334000" cy="4428000"/>
          </a:xfrm>
        </p:spPr>
        <p:txBody>
          <a:bodyPr/>
          <a:lstStyle/>
          <a:p>
            <a:r>
              <a:rPr lang="nl-BE" dirty="0" err="1" smtClean="0"/>
              <a:t>Prevent</a:t>
            </a:r>
            <a:r>
              <a:rPr lang="nl-BE" dirty="0" smtClean="0"/>
              <a:t> ‘deadlock’ </a:t>
            </a:r>
            <a:r>
              <a:rPr lang="nl-BE" dirty="0" err="1" smtClean="0"/>
              <a:t>situations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err="1" smtClean="0"/>
              <a:t>Increase</a:t>
            </a:r>
            <a:r>
              <a:rPr lang="nl-BE" dirty="0" smtClean="0"/>
              <a:t> </a:t>
            </a:r>
            <a:r>
              <a:rPr lang="nl-BE" dirty="0" err="1" smtClean="0"/>
              <a:t>entrance</a:t>
            </a:r>
            <a:r>
              <a:rPr lang="nl-BE" dirty="0" smtClean="0"/>
              <a:t> </a:t>
            </a:r>
            <a:r>
              <a:rPr lang="nl-BE" dirty="0" err="1" smtClean="0"/>
              <a:t>delays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20</a:t>
            </a:fld>
            <a:endParaRPr lang="nl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01" y="2852936"/>
            <a:ext cx="2452699" cy="244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4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Preliminary </a:t>
            </a:r>
            <a:r>
              <a:rPr lang="nl-BE" dirty="0" err="1" smtClean="0"/>
              <a:t>results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1628800"/>
            <a:ext cx="5112568" cy="3848289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06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Computation</a:t>
            </a:r>
            <a:r>
              <a:rPr lang="nl-BE" dirty="0" smtClean="0"/>
              <a:t> time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564904"/>
            <a:ext cx="3973147" cy="1512168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45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Further</a:t>
            </a:r>
            <a:r>
              <a:rPr lang="nl-BE" dirty="0" smtClean="0"/>
              <a:t> </a:t>
            </a:r>
            <a:r>
              <a:rPr lang="nl-BE" dirty="0" err="1" smtClean="0"/>
              <a:t>improvements</a:t>
            </a:r>
            <a:r>
              <a:rPr lang="nl-BE" dirty="0" smtClean="0"/>
              <a:t> (CL)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501777"/>
            <a:ext cx="8334000" cy="4428000"/>
          </a:xfrm>
        </p:spPr>
        <p:txBody>
          <a:bodyPr/>
          <a:lstStyle/>
          <a:p>
            <a:r>
              <a:rPr lang="nl-BE" dirty="0" err="1" smtClean="0"/>
              <a:t>Consider</a:t>
            </a:r>
            <a:r>
              <a:rPr lang="nl-BE" dirty="0" smtClean="0"/>
              <a:t> </a:t>
            </a:r>
            <a:r>
              <a:rPr lang="nl-BE" dirty="0" err="1" smtClean="0"/>
              <a:t>total</a:t>
            </a:r>
            <a:r>
              <a:rPr lang="nl-BE" dirty="0" smtClean="0"/>
              <a:t> delay </a:t>
            </a:r>
            <a:r>
              <a:rPr lang="nl-BE" dirty="0" err="1" smtClean="0"/>
              <a:t>instead</a:t>
            </a:r>
            <a:r>
              <a:rPr lang="nl-BE" dirty="0" smtClean="0"/>
              <a:t> of conflict </a:t>
            </a:r>
            <a:r>
              <a:rPr lang="nl-BE" dirty="0" err="1" smtClean="0"/>
              <a:t>duration</a:t>
            </a:r>
            <a:endParaRPr lang="nl-BE" dirty="0" smtClean="0"/>
          </a:p>
          <a:p>
            <a:endParaRPr lang="nl-BE" dirty="0"/>
          </a:p>
          <a:p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consider</a:t>
            </a:r>
            <a:r>
              <a:rPr lang="nl-BE" dirty="0" smtClean="0"/>
              <a:t> the effect of train A on B (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vice</a:t>
            </a:r>
            <a:r>
              <a:rPr lang="nl-BE" dirty="0" smtClean="0"/>
              <a:t> versa)</a:t>
            </a:r>
          </a:p>
          <a:p>
            <a:endParaRPr lang="nl-BE" dirty="0"/>
          </a:p>
        </p:txBody>
      </p:sp>
      <p:sp>
        <p:nvSpPr>
          <p:cNvPr id="11" name="Tekstvak 12"/>
          <p:cNvSpPr txBox="1"/>
          <p:nvPr/>
        </p:nvSpPr>
        <p:spPr>
          <a:xfrm>
            <a:off x="6399845" y="3407002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cxnSp>
        <p:nvCxnSpPr>
          <p:cNvPr id="19" name="Rechte verbindingslijn 14"/>
          <p:cNvCxnSpPr/>
          <p:nvPr/>
        </p:nvCxnSpPr>
        <p:spPr>
          <a:xfrm flipV="1">
            <a:off x="653610" y="5157015"/>
            <a:ext cx="7715544" cy="12231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5"/>
          <p:cNvCxnSpPr/>
          <p:nvPr/>
        </p:nvCxnSpPr>
        <p:spPr>
          <a:xfrm>
            <a:off x="620397" y="4158372"/>
            <a:ext cx="7748757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7"/>
          <p:cNvCxnSpPr/>
          <p:nvPr/>
        </p:nvCxnSpPr>
        <p:spPr>
          <a:xfrm>
            <a:off x="1764658" y="4155611"/>
            <a:ext cx="720080" cy="100811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9"/>
          <p:cNvCxnSpPr/>
          <p:nvPr/>
        </p:nvCxnSpPr>
        <p:spPr>
          <a:xfrm flipH="1">
            <a:off x="4808051" y="4161134"/>
            <a:ext cx="681776" cy="100811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Afbeelding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98" y="3701942"/>
            <a:ext cx="1512168" cy="459192"/>
          </a:xfrm>
          <a:prstGeom prst="rect">
            <a:avLst/>
          </a:prstGeom>
        </p:spPr>
      </p:pic>
      <p:pic>
        <p:nvPicPr>
          <p:cNvPr id="26" name="Afbeelding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25" y="3701942"/>
            <a:ext cx="1512168" cy="459192"/>
          </a:xfrm>
          <a:prstGeom prst="rect">
            <a:avLst/>
          </a:prstGeom>
        </p:spPr>
      </p:pic>
      <p:sp>
        <p:nvSpPr>
          <p:cNvPr id="27" name="Tekstvak 12"/>
          <p:cNvSpPr txBox="1"/>
          <p:nvPr/>
        </p:nvSpPr>
        <p:spPr>
          <a:xfrm>
            <a:off x="3337872" y="3393428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7030A0"/>
                </a:solidFill>
              </a:rPr>
              <a:t>B</a:t>
            </a:r>
            <a:endParaRPr lang="nl-BE" b="1" dirty="0">
              <a:solidFill>
                <a:srgbClr val="7030A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668610" y="399758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96746" y="399758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57051" y="4017118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88906" y="501970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96746" y="501299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57051" y="501970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4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24</a:t>
            </a:fld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526632" cy="31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Computation</a:t>
            </a:r>
            <a:r>
              <a:rPr lang="nl-BE" dirty="0" smtClean="0"/>
              <a:t> time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25</a:t>
            </a:fld>
            <a:endParaRPr lang="nl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61711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2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</a:t>
            </a:r>
            <a:r>
              <a:rPr lang="nl-BE" dirty="0" smtClean="0"/>
              <a:t> &amp; </a:t>
            </a:r>
            <a:r>
              <a:rPr lang="nl-BE" dirty="0" err="1" smtClean="0"/>
              <a:t>further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229" y="1348870"/>
            <a:ext cx="8334000" cy="4428000"/>
          </a:xfrm>
        </p:spPr>
        <p:txBody>
          <a:bodyPr/>
          <a:lstStyle/>
          <a:p>
            <a:r>
              <a:rPr lang="nl-BE" dirty="0" err="1" smtClean="0"/>
              <a:t>Simulation</a:t>
            </a:r>
            <a:r>
              <a:rPr lang="nl-BE" dirty="0" smtClean="0"/>
              <a:t> – </a:t>
            </a:r>
            <a:r>
              <a:rPr lang="nl-BE" dirty="0" err="1" smtClean="0"/>
              <a:t>based</a:t>
            </a:r>
            <a:r>
              <a:rPr lang="nl-BE" dirty="0" smtClean="0"/>
              <a:t> on </a:t>
            </a:r>
            <a:r>
              <a:rPr lang="nl-BE" dirty="0" err="1" smtClean="0"/>
              <a:t>actual</a:t>
            </a:r>
            <a:r>
              <a:rPr lang="nl-BE" dirty="0" smtClean="0"/>
              <a:t> data </a:t>
            </a:r>
            <a:r>
              <a:rPr lang="nl-BE" dirty="0" err="1" smtClean="0"/>
              <a:t>from</a:t>
            </a:r>
            <a:r>
              <a:rPr lang="nl-BE" dirty="0" smtClean="0"/>
              <a:t> Infrabel – </a:t>
            </a:r>
            <a:r>
              <a:rPr lang="nl-BE" dirty="0" err="1" smtClean="0"/>
              <a:t>works</a:t>
            </a:r>
            <a:r>
              <a:rPr lang="nl-BE" dirty="0" smtClean="0"/>
              <a:t> well. 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err="1">
                <a:sym typeface="Wingdings" panose="05000000000000000000" pitchFamily="2" charset="2"/>
              </a:rPr>
              <a:t>Decide</a:t>
            </a:r>
            <a:r>
              <a:rPr lang="nl-BE" dirty="0">
                <a:sym typeface="Wingdings" panose="05000000000000000000" pitchFamily="2" charset="2"/>
              </a:rPr>
              <a:t> on the time </a:t>
            </a:r>
            <a:r>
              <a:rPr lang="nl-BE" dirty="0" err="1">
                <a:sym typeface="Wingdings" panose="05000000000000000000" pitchFamily="2" charset="2"/>
              </a:rPr>
              <a:t>window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to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consider</a:t>
            </a:r>
            <a:r>
              <a:rPr lang="nl-BE" dirty="0">
                <a:sym typeface="Wingdings" panose="05000000000000000000" pitchFamily="2" charset="2"/>
              </a:rPr>
              <a:t>. </a:t>
            </a:r>
            <a:r>
              <a:rPr lang="nl-BE" dirty="0"/>
              <a:t> </a:t>
            </a:r>
            <a:endParaRPr lang="nl-BE" dirty="0">
              <a:sym typeface="Wingdings" panose="05000000000000000000" pitchFamily="2" charset="2"/>
            </a:endParaRP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err="1">
                <a:sym typeface="Wingdings" panose="05000000000000000000" pitchFamily="2" charset="2"/>
              </a:rPr>
              <a:t>Include</a:t>
            </a:r>
            <a:r>
              <a:rPr lang="nl-BE" dirty="0">
                <a:sym typeface="Wingdings" panose="05000000000000000000" pitchFamily="2" charset="2"/>
              </a:rPr>
              <a:t> more </a:t>
            </a:r>
            <a:r>
              <a:rPr lang="nl-BE" dirty="0" err="1">
                <a:sym typeface="Wingdings" panose="05000000000000000000" pitchFamily="2" charset="2"/>
              </a:rPr>
              <a:t>trains</a:t>
            </a:r>
            <a:r>
              <a:rPr lang="nl-BE" dirty="0">
                <a:sym typeface="Wingdings" panose="05000000000000000000" pitchFamily="2" charset="2"/>
              </a:rPr>
              <a:t>  </a:t>
            </a:r>
            <a:r>
              <a:rPr lang="nl-BE" dirty="0" err="1">
                <a:sym typeface="Wingdings" panose="05000000000000000000" pitchFamily="2" charset="2"/>
              </a:rPr>
              <a:t>create</a:t>
            </a:r>
            <a:r>
              <a:rPr lang="nl-BE" dirty="0">
                <a:sym typeface="Wingdings" panose="05000000000000000000" pitchFamily="2" charset="2"/>
              </a:rPr>
              <a:t> more  </a:t>
            </a:r>
            <a:r>
              <a:rPr lang="nl-BE" dirty="0" err="1">
                <a:sym typeface="Wingdings" panose="05000000000000000000" pitchFamily="2" charset="2"/>
              </a:rPr>
              <a:t>conflicts</a:t>
            </a:r>
            <a:endParaRPr lang="nl-BE" dirty="0">
              <a:sym typeface="Wingdings" panose="05000000000000000000" pitchFamily="2" charset="2"/>
            </a:endParaRPr>
          </a:p>
          <a:p>
            <a:endParaRPr lang="nl-BE" dirty="0"/>
          </a:p>
          <a:p>
            <a:r>
              <a:rPr lang="nl-BE" dirty="0" err="1" smtClean="0"/>
              <a:t>Include</a:t>
            </a:r>
            <a:r>
              <a:rPr lang="nl-BE" dirty="0" smtClean="0"/>
              <a:t> </a:t>
            </a:r>
            <a:r>
              <a:rPr lang="nl-BE" dirty="0" err="1" smtClean="0"/>
              <a:t>rerouting</a:t>
            </a:r>
            <a:r>
              <a:rPr lang="nl-BE" dirty="0" smtClean="0"/>
              <a:t> options </a:t>
            </a:r>
            <a:r>
              <a:rPr lang="nl-BE" dirty="0" smtClean="0">
                <a:sym typeface="Wingdings" panose="05000000000000000000" pitchFamily="2" charset="2"/>
              </a:rPr>
              <a:t> even </a:t>
            </a:r>
            <a:r>
              <a:rPr lang="nl-BE" dirty="0" err="1" smtClean="0">
                <a:sym typeface="Wingdings" panose="05000000000000000000" pitchFamily="2" charset="2"/>
              </a:rPr>
              <a:t>only</a:t>
            </a:r>
            <a:r>
              <a:rPr lang="nl-BE" dirty="0" smtClean="0">
                <a:sym typeface="Wingdings" panose="05000000000000000000" pitchFamily="2" charset="2"/>
              </a:rPr>
              <a:t> in station </a:t>
            </a:r>
            <a:r>
              <a:rPr lang="nl-BE" dirty="0" err="1" smtClean="0">
                <a:sym typeface="Wingdings" panose="05000000000000000000" pitchFamily="2" charset="2"/>
              </a:rPr>
              <a:t>areas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this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will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give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good</a:t>
            </a:r>
            <a:r>
              <a:rPr lang="nl-BE" dirty="0" smtClean="0">
                <a:sym typeface="Wingdings" panose="05000000000000000000" pitchFamily="2" charset="2"/>
              </a:rPr>
              <a:t> </a:t>
            </a:r>
            <a:r>
              <a:rPr lang="nl-BE" dirty="0" err="1" smtClean="0">
                <a:sym typeface="Wingdings" panose="05000000000000000000" pitchFamily="2" charset="2"/>
              </a:rPr>
              <a:t>solutions</a:t>
            </a:r>
            <a:r>
              <a:rPr lang="nl-BE" dirty="0" smtClean="0">
                <a:sym typeface="Wingdings" panose="05000000000000000000" pitchFamily="2" charset="2"/>
              </a:rPr>
              <a:t>. </a:t>
            </a:r>
            <a:endParaRPr lang="nl-BE" dirty="0"/>
          </a:p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77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r>
              <a:rPr lang="nl-BE" dirty="0" smtClean="0"/>
              <a:t>? </a:t>
            </a:r>
            <a:endParaRPr lang="nl-BE" dirty="0"/>
          </a:p>
        </p:txBody>
      </p:sp>
      <p:sp>
        <p:nvSpPr>
          <p:cNvPr id="2" name="Rectangle 1"/>
          <p:cNvSpPr/>
          <p:nvPr/>
        </p:nvSpPr>
        <p:spPr>
          <a:xfrm>
            <a:off x="0" y="6369452"/>
            <a:ext cx="1763688" cy="476673"/>
          </a:xfrm>
          <a:prstGeom prst="rect">
            <a:avLst/>
          </a:prstGeom>
          <a:solidFill>
            <a:srgbClr val="1B8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2" descr="C:\Users\u0093620\Desktop\L-Mob logo 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0" y="6103354"/>
            <a:ext cx="1052156" cy="5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Optimal</a:t>
            </a:r>
            <a:r>
              <a:rPr lang="nl-BE" dirty="0" smtClean="0"/>
              <a:t> train </a:t>
            </a:r>
            <a:r>
              <a:rPr lang="nl-BE" dirty="0" err="1" smtClean="0"/>
              <a:t>rescheduling</a:t>
            </a:r>
            <a:r>
              <a:rPr lang="nl-BE" dirty="0" smtClean="0"/>
              <a:t> </a:t>
            </a:r>
            <a:r>
              <a:rPr lang="nl-BE" dirty="0" err="1" smtClean="0"/>
              <a:t>after</a:t>
            </a:r>
            <a:r>
              <a:rPr lang="nl-BE" dirty="0" smtClean="0"/>
              <a:t> conflict </a:t>
            </a:r>
            <a:r>
              <a:rPr lang="nl-BE" dirty="0" err="1" smtClean="0"/>
              <a:t>detection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Sofie Van Thielen, Sofie </a:t>
            </a:r>
            <a:r>
              <a:rPr lang="nl-BE" dirty="0" err="1" smtClean="0"/>
              <a:t>Burggraeve</a:t>
            </a:r>
            <a:r>
              <a:rPr lang="nl-BE" dirty="0" smtClean="0"/>
              <a:t>, </a:t>
            </a:r>
          </a:p>
          <a:p>
            <a:r>
              <a:rPr lang="nl-BE" dirty="0" smtClean="0"/>
              <a:t>Pieter </a:t>
            </a:r>
            <a:r>
              <a:rPr lang="nl-BE" dirty="0" err="1" smtClean="0"/>
              <a:t>Vansteenwegen</a:t>
            </a:r>
            <a:endParaRPr lang="nl-BE" dirty="0"/>
          </a:p>
        </p:txBody>
      </p:sp>
      <p:pic>
        <p:nvPicPr>
          <p:cNvPr id="2050" name="Picture 2" descr="C:\Users\u0093620\Desktop\L-Mob logo 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57" y="404664"/>
            <a:ext cx="1188435" cy="6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0696" y="5487104"/>
            <a:ext cx="565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bg1"/>
                </a:solidFill>
              </a:rPr>
              <a:t>KU Leuven, Leuven </a:t>
            </a:r>
            <a:r>
              <a:rPr lang="nl-BE" sz="1400" dirty="0" err="1" smtClean="0">
                <a:solidFill>
                  <a:schemeClr val="bg1"/>
                </a:solidFill>
              </a:rPr>
              <a:t>Mobility</a:t>
            </a:r>
            <a:r>
              <a:rPr lang="nl-BE" sz="1400" dirty="0" smtClean="0">
                <a:solidFill>
                  <a:schemeClr val="bg1"/>
                </a:solidFill>
              </a:rPr>
              <a:t> Research Centre – CIB</a:t>
            </a:r>
          </a:p>
          <a:p>
            <a:r>
              <a:rPr lang="nl-BE" sz="1400" dirty="0" smtClean="0">
                <a:solidFill>
                  <a:schemeClr val="bg1"/>
                </a:solidFill>
              </a:rPr>
              <a:t>Sofie.VanThielen@kuleuven.be</a:t>
            </a:r>
            <a:endParaRPr lang="nl-B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Motivation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Normal</a:t>
            </a:r>
            <a:r>
              <a:rPr lang="nl-BE" dirty="0" smtClean="0"/>
              <a:t> </a:t>
            </a:r>
            <a:r>
              <a:rPr lang="nl-BE" dirty="0" err="1" smtClean="0"/>
              <a:t>situation</a:t>
            </a:r>
            <a:r>
              <a:rPr lang="nl-BE" dirty="0" smtClean="0"/>
              <a:t>: 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Conflict: </a:t>
            </a:r>
          </a:p>
          <a:p>
            <a:pPr marL="0" indent="0">
              <a:buNone/>
            </a:pPr>
            <a:r>
              <a:rPr lang="nl-BE" dirty="0"/>
              <a:t> 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540000" y="2414226"/>
            <a:ext cx="2375816" cy="666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540000" y="3206314"/>
            <a:ext cx="7488384" cy="666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899714" y="2414226"/>
            <a:ext cx="792088" cy="792088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55034"/>
            <a:ext cx="1512168" cy="45919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31086"/>
            <a:ext cx="1512168" cy="459192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/>
        </p:nvCxnSpPr>
        <p:spPr>
          <a:xfrm>
            <a:off x="3090835" y="4364245"/>
            <a:ext cx="792088" cy="792088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611560" y="4364245"/>
            <a:ext cx="2479275" cy="6662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611560" y="5156333"/>
            <a:ext cx="7591843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11715"/>
            <a:ext cx="1512168" cy="45919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13" y="4702053"/>
            <a:ext cx="1512168" cy="459192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</a:t>
            </a:fld>
            <a:endParaRPr lang="nl-B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27784" y="2276872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27784" y="3075623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4008" y="3075623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40352" y="3075623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2039" y="422022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27784" y="501722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63900" y="501231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0352" y="501231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4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Motivation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2949" y="1412776"/>
            <a:ext cx="8334000" cy="4428000"/>
          </a:xfrm>
        </p:spPr>
        <p:txBody>
          <a:bodyPr/>
          <a:lstStyle/>
          <a:p>
            <a:r>
              <a:rPr lang="nl-BE" dirty="0" smtClean="0"/>
              <a:t>In </a:t>
            </a:r>
            <a:r>
              <a:rPr lang="nl-BE" dirty="0" err="1" smtClean="0"/>
              <a:t>practice</a:t>
            </a:r>
            <a:r>
              <a:rPr lang="nl-BE" dirty="0" smtClean="0"/>
              <a:t>: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Real-time management is </a:t>
            </a:r>
            <a:r>
              <a:rPr lang="nl-BE" dirty="0" err="1" smtClean="0"/>
              <a:t>performed</a:t>
            </a:r>
            <a:r>
              <a:rPr lang="nl-BE" dirty="0" smtClean="0"/>
              <a:t> </a:t>
            </a:r>
            <a:r>
              <a:rPr lang="nl-BE" dirty="0" err="1" smtClean="0"/>
              <a:t>manually</a:t>
            </a:r>
            <a:r>
              <a:rPr lang="nl-BE" dirty="0"/>
              <a:t>.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68" y="2492896"/>
            <a:ext cx="2023666" cy="304102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05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Real-time traffic management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8334000" cy="2655065"/>
          </a:xfrm>
        </p:spPr>
        <p:txBody>
          <a:bodyPr/>
          <a:lstStyle/>
          <a:p>
            <a:r>
              <a:rPr lang="nl-BE" dirty="0" smtClean="0"/>
              <a:t>Train </a:t>
            </a:r>
            <a:r>
              <a:rPr lang="nl-BE" dirty="0" err="1" smtClean="0"/>
              <a:t>movement</a:t>
            </a:r>
            <a:r>
              <a:rPr lang="nl-BE" dirty="0" smtClean="0"/>
              <a:t> </a:t>
            </a:r>
            <a:r>
              <a:rPr lang="nl-BE" dirty="0" err="1" smtClean="0"/>
              <a:t>prediction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Conflict </a:t>
            </a:r>
            <a:r>
              <a:rPr lang="nl-BE" dirty="0" err="1" smtClean="0"/>
              <a:t>detection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Conflict </a:t>
            </a:r>
            <a:r>
              <a:rPr lang="nl-BE" dirty="0" err="1" smtClean="0"/>
              <a:t>resolution</a:t>
            </a:r>
            <a:endParaRPr lang="nl-BE" dirty="0"/>
          </a:p>
        </p:txBody>
      </p:sp>
      <p:sp>
        <p:nvSpPr>
          <p:cNvPr id="4" name="PIJL-RECHTS 3"/>
          <p:cNvSpPr/>
          <p:nvPr/>
        </p:nvSpPr>
        <p:spPr>
          <a:xfrm>
            <a:off x="1331640" y="4437111"/>
            <a:ext cx="576064" cy="298589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2195736" y="435557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 smtClean="0"/>
              <a:t>Decision</a:t>
            </a:r>
            <a:r>
              <a:rPr lang="nl-BE" sz="2400" dirty="0" smtClean="0"/>
              <a:t> Support System</a:t>
            </a:r>
            <a:endParaRPr lang="nl-BE" sz="24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54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Problem</a:t>
            </a:r>
            <a:r>
              <a:rPr lang="nl-BE" dirty="0" smtClean="0"/>
              <a:t> </a:t>
            </a:r>
            <a:r>
              <a:rPr lang="nl-BE" dirty="0" err="1" smtClean="0"/>
              <a:t>description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840" y="1988840"/>
            <a:ext cx="7182320" cy="792087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nl-BE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Given</a:t>
            </a:r>
            <a:r>
              <a:rPr lang="nl-BE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nl-BE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one</a:t>
            </a:r>
            <a:r>
              <a:rPr lang="nl-BE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(or more) </a:t>
            </a:r>
            <a:r>
              <a:rPr lang="nl-BE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conflicts</a:t>
            </a:r>
            <a:r>
              <a:rPr lang="nl-BE" dirty="0" smtClean="0">
                <a:latin typeface="Aparajita" panose="020B0604020202020204" pitchFamily="34" charset="0"/>
                <a:cs typeface="Aparajita" panose="020B0604020202020204" pitchFamily="34" charset="0"/>
              </a:rPr>
              <a:t>, present different </a:t>
            </a:r>
            <a:r>
              <a:rPr lang="nl-BE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good</a:t>
            </a:r>
            <a:r>
              <a:rPr lang="nl-BE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nl-BE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solutions</a:t>
            </a:r>
            <a:r>
              <a:rPr lang="nl-BE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nl-BE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with</a:t>
            </a:r>
            <a:r>
              <a:rPr lang="nl-BE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the </a:t>
            </a:r>
            <a:r>
              <a:rPr lang="nl-BE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corresponding</a:t>
            </a:r>
            <a:r>
              <a:rPr lang="nl-BE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nl-BE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total</a:t>
            </a:r>
            <a:r>
              <a:rPr lang="nl-BE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delay. </a:t>
            </a:r>
            <a:endParaRPr lang="nl-BE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PIJL-RECHTS 3"/>
          <p:cNvSpPr/>
          <p:nvPr/>
        </p:nvSpPr>
        <p:spPr>
          <a:xfrm>
            <a:off x="1316711" y="3824916"/>
            <a:ext cx="576064" cy="298589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2123728" y="378954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 a tool </a:t>
            </a:r>
            <a:r>
              <a:rPr lang="nl-BE" dirty="0" err="1" smtClean="0"/>
              <a:t>that</a:t>
            </a:r>
            <a:r>
              <a:rPr lang="nl-BE" dirty="0" smtClean="0"/>
              <a:t> is </a:t>
            </a:r>
            <a:r>
              <a:rPr lang="nl-BE" dirty="0" err="1" smtClean="0"/>
              <a:t>directly</a:t>
            </a:r>
            <a:r>
              <a:rPr lang="nl-BE" dirty="0" smtClean="0"/>
              <a:t> </a:t>
            </a:r>
            <a:r>
              <a:rPr lang="nl-BE" dirty="0" err="1" smtClean="0"/>
              <a:t>accessible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dispatchers</a:t>
            </a:r>
            <a:r>
              <a:rPr lang="nl-BE" dirty="0" smtClean="0"/>
              <a:t>. 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4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Scope of </a:t>
            </a:r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work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556792"/>
            <a:ext cx="8334000" cy="2592288"/>
          </a:xfrm>
        </p:spPr>
        <p:txBody>
          <a:bodyPr/>
          <a:lstStyle/>
          <a:p>
            <a:r>
              <a:rPr lang="nl-BE" dirty="0" smtClean="0"/>
              <a:t>Star-</a:t>
            </a:r>
            <a:r>
              <a:rPr lang="nl-BE" dirty="0" err="1" smtClean="0"/>
              <a:t>shaped</a:t>
            </a:r>
            <a:r>
              <a:rPr lang="nl-BE" dirty="0" smtClean="0"/>
              <a:t> </a:t>
            </a:r>
            <a:r>
              <a:rPr lang="nl-BE" dirty="0" err="1"/>
              <a:t>network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Both </a:t>
            </a:r>
            <a:r>
              <a:rPr lang="nl-BE" dirty="0" err="1" smtClean="0"/>
              <a:t>freight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passenger </a:t>
            </a:r>
            <a:r>
              <a:rPr lang="nl-BE" dirty="0" err="1" smtClean="0"/>
              <a:t>trains</a:t>
            </a:r>
            <a:endParaRPr lang="nl-BE" dirty="0" smtClean="0"/>
          </a:p>
          <a:p>
            <a:endParaRPr lang="nl-BE" dirty="0"/>
          </a:p>
          <a:p>
            <a:r>
              <a:rPr lang="nl-BE" dirty="0" err="1"/>
              <a:t>Only</a:t>
            </a:r>
            <a:r>
              <a:rPr lang="nl-BE" dirty="0"/>
              <a:t> small </a:t>
            </a:r>
            <a:r>
              <a:rPr lang="nl-BE" dirty="0" err="1"/>
              <a:t>perturbations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Conflict </a:t>
            </a:r>
            <a:r>
              <a:rPr lang="nl-BE" dirty="0" err="1" smtClean="0"/>
              <a:t>resolution</a:t>
            </a:r>
            <a:r>
              <a:rPr lang="nl-BE" dirty="0" smtClean="0"/>
              <a:t>: </a:t>
            </a:r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rescheduling</a:t>
            </a:r>
            <a:r>
              <a:rPr lang="nl-BE" dirty="0"/>
              <a:t> </a:t>
            </a:r>
            <a:r>
              <a:rPr lang="nl-BE" dirty="0" smtClean="0"/>
              <a:t>(</a:t>
            </a:r>
            <a:r>
              <a:rPr lang="nl-BE" dirty="0" err="1" smtClean="0"/>
              <a:t>retiming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reordering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622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Strategies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5441" y="1349999"/>
            <a:ext cx="8334000" cy="44280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nl-BE" dirty="0" smtClean="0"/>
              <a:t>First </a:t>
            </a:r>
            <a:r>
              <a:rPr lang="nl-BE" dirty="0" err="1" smtClean="0"/>
              <a:t>Come</a:t>
            </a:r>
            <a:r>
              <a:rPr lang="nl-BE" dirty="0" smtClean="0"/>
              <a:t>, First Serve (FCFS)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457200" indent="-457200">
              <a:buAutoNum type="arabicParenR"/>
            </a:pPr>
            <a:endParaRPr lang="nl-BE" dirty="0"/>
          </a:p>
          <a:p>
            <a:pPr marL="457200" indent="-457200">
              <a:buAutoNum type="arabicParenR"/>
            </a:pP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  <p:cxnSp>
        <p:nvCxnSpPr>
          <p:cNvPr id="6" name="Rechte verbindingslijn 3"/>
          <p:cNvCxnSpPr/>
          <p:nvPr/>
        </p:nvCxnSpPr>
        <p:spPr>
          <a:xfrm>
            <a:off x="279602" y="3505614"/>
            <a:ext cx="8640960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90" y="3065733"/>
            <a:ext cx="1512168" cy="459192"/>
          </a:xfrm>
          <a:prstGeom prst="rect">
            <a:avLst/>
          </a:prstGeom>
        </p:spPr>
      </p:pic>
      <p:cxnSp>
        <p:nvCxnSpPr>
          <p:cNvPr id="8" name="Rechte verbindingslijn 5"/>
          <p:cNvCxnSpPr/>
          <p:nvPr/>
        </p:nvCxnSpPr>
        <p:spPr>
          <a:xfrm>
            <a:off x="301306" y="2589724"/>
            <a:ext cx="3780809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7"/>
          <p:cNvCxnSpPr/>
          <p:nvPr/>
        </p:nvCxnSpPr>
        <p:spPr>
          <a:xfrm>
            <a:off x="4070064" y="2589724"/>
            <a:ext cx="768134" cy="92685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11"/>
          <p:cNvSpPr txBox="1"/>
          <p:nvPr/>
        </p:nvSpPr>
        <p:spPr>
          <a:xfrm>
            <a:off x="685224" y="1880317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11" name="Tekstvak 12"/>
          <p:cNvSpPr txBox="1"/>
          <p:nvPr/>
        </p:nvSpPr>
        <p:spPr>
          <a:xfrm>
            <a:off x="2445524" y="3527602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7030A0"/>
                </a:solidFill>
              </a:rPr>
              <a:t>B</a:t>
            </a:r>
          </a:p>
        </p:txBody>
      </p:sp>
      <p:pic>
        <p:nvPicPr>
          <p:cNvPr id="12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4" y="2130532"/>
            <a:ext cx="1512168" cy="459192"/>
          </a:xfrm>
          <a:prstGeom prst="rect">
            <a:avLst/>
          </a:prstGeom>
        </p:spPr>
      </p:pic>
      <p:cxnSp>
        <p:nvCxnSpPr>
          <p:cNvPr id="13" name="Straight Connector 29"/>
          <p:cNvCxnSpPr/>
          <p:nvPr/>
        </p:nvCxnSpPr>
        <p:spPr>
          <a:xfrm>
            <a:off x="2029498" y="2449091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0"/>
          <p:cNvCxnSpPr/>
          <p:nvPr/>
        </p:nvCxnSpPr>
        <p:spPr>
          <a:xfrm>
            <a:off x="3973714" y="2445708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/>
          <p:cNvCxnSpPr/>
          <p:nvPr/>
        </p:nvCxnSpPr>
        <p:spPr>
          <a:xfrm>
            <a:off x="2007794" y="338090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/>
          <p:cNvCxnSpPr/>
          <p:nvPr/>
        </p:nvCxnSpPr>
        <p:spPr>
          <a:xfrm>
            <a:off x="3952010" y="3380909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>
            <a:off x="5752210" y="3374646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4"/>
          <p:cNvCxnSpPr/>
          <p:nvPr/>
        </p:nvCxnSpPr>
        <p:spPr>
          <a:xfrm>
            <a:off x="8416506" y="3361598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3"/>
          <p:cNvCxnSpPr/>
          <p:nvPr/>
        </p:nvCxnSpPr>
        <p:spPr>
          <a:xfrm>
            <a:off x="373314" y="5550094"/>
            <a:ext cx="8640960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87" y="5085421"/>
            <a:ext cx="1512168" cy="459192"/>
          </a:xfrm>
          <a:prstGeom prst="rect">
            <a:avLst/>
          </a:prstGeom>
        </p:spPr>
      </p:pic>
      <p:cxnSp>
        <p:nvCxnSpPr>
          <p:cNvPr id="21" name="Rechte verbindingslijn 5"/>
          <p:cNvCxnSpPr/>
          <p:nvPr/>
        </p:nvCxnSpPr>
        <p:spPr>
          <a:xfrm>
            <a:off x="389048" y="4680663"/>
            <a:ext cx="3780809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7"/>
          <p:cNvCxnSpPr/>
          <p:nvPr/>
        </p:nvCxnSpPr>
        <p:spPr>
          <a:xfrm>
            <a:off x="4169857" y="4684046"/>
            <a:ext cx="762079" cy="855085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11"/>
          <p:cNvSpPr txBox="1"/>
          <p:nvPr/>
        </p:nvSpPr>
        <p:spPr>
          <a:xfrm>
            <a:off x="2637168" y="3998557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sp>
        <p:nvSpPr>
          <p:cNvPr id="24" name="Tekstvak 12"/>
          <p:cNvSpPr txBox="1"/>
          <p:nvPr/>
        </p:nvSpPr>
        <p:spPr>
          <a:xfrm>
            <a:off x="4535597" y="5576656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rgbClr val="7030A0"/>
                </a:solidFill>
              </a:rPr>
              <a:t>B</a:t>
            </a:r>
          </a:p>
        </p:txBody>
      </p:sp>
      <p:pic>
        <p:nvPicPr>
          <p:cNvPr id="2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21" y="4221471"/>
            <a:ext cx="1512168" cy="459192"/>
          </a:xfrm>
          <a:prstGeom prst="rect">
            <a:avLst/>
          </a:prstGeom>
        </p:spPr>
      </p:pic>
      <p:cxnSp>
        <p:nvCxnSpPr>
          <p:cNvPr id="26" name="Straight Connector 29"/>
          <p:cNvCxnSpPr/>
          <p:nvPr/>
        </p:nvCxnSpPr>
        <p:spPr>
          <a:xfrm>
            <a:off x="2117240" y="454003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0"/>
          <p:cNvCxnSpPr/>
          <p:nvPr/>
        </p:nvCxnSpPr>
        <p:spPr>
          <a:xfrm>
            <a:off x="4061456" y="4536647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1"/>
          <p:cNvCxnSpPr/>
          <p:nvPr/>
        </p:nvCxnSpPr>
        <p:spPr>
          <a:xfrm>
            <a:off x="2101506" y="5412341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2"/>
          <p:cNvCxnSpPr/>
          <p:nvPr/>
        </p:nvCxnSpPr>
        <p:spPr>
          <a:xfrm>
            <a:off x="4045722" y="5412341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3"/>
          <p:cNvCxnSpPr/>
          <p:nvPr/>
        </p:nvCxnSpPr>
        <p:spPr>
          <a:xfrm>
            <a:off x="5845922" y="5406078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4"/>
          <p:cNvCxnSpPr/>
          <p:nvPr/>
        </p:nvCxnSpPr>
        <p:spPr>
          <a:xfrm>
            <a:off x="8510218" y="539303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flipV="1">
            <a:off x="85506" y="3998557"/>
            <a:ext cx="8835056" cy="3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40000" y="332656"/>
            <a:ext cx="8334000" cy="442800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2)  Priority </a:t>
            </a:r>
            <a:r>
              <a:rPr lang="nl-BE" dirty="0" err="1"/>
              <a:t>to</a:t>
            </a:r>
            <a:r>
              <a:rPr lang="nl-BE" dirty="0"/>
              <a:t> Type of Train (PTT)</a:t>
            </a:r>
          </a:p>
          <a:p>
            <a:pPr marL="457200" indent="-457200">
              <a:buAutoNum type="arabicParenR"/>
            </a:pPr>
            <a:endParaRPr lang="nl-BE" dirty="0"/>
          </a:p>
          <a:p>
            <a:pPr lvl="1"/>
            <a:r>
              <a:rPr lang="nl-BE" dirty="0" err="1"/>
              <a:t>Every</a:t>
            </a:r>
            <a:r>
              <a:rPr lang="nl-BE" dirty="0"/>
              <a:t> train has a type name,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characterises</a:t>
            </a:r>
            <a:r>
              <a:rPr lang="nl-BE" dirty="0"/>
              <a:t> the speed </a:t>
            </a:r>
            <a:r>
              <a:rPr lang="nl-BE" dirty="0" err="1"/>
              <a:t>and</a:t>
            </a:r>
            <a:r>
              <a:rPr lang="nl-BE" dirty="0"/>
              <a:t> stopping </a:t>
            </a:r>
            <a:r>
              <a:rPr lang="nl-BE" dirty="0" err="1"/>
              <a:t>pattern</a:t>
            </a:r>
            <a:r>
              <a:rPr lang="nl-BE" dirty="0"/>
              <a:t>. </a:t>
            </a:r>
          </a:p>
          <a:p>
            <a:pPr lvl="1"/>
            <a:r>
              <a:rPr lang="nl-BE" dirty="0" err="1"/>
              <a:t>Least</a:t>
            </a:r>
            <a:r>
              <a:rPr lang="nl-BE" dirty="0"/>
              <a:t> </a:t>
            </a:r>
            <a:r>
              <a:rPr lang="nl-BE" dirty="0" err="1"/>
              <a:t>amount</a:t>
            </a:r>
            <a:r>
              <a:rPr lang="nl-BE" dirty="0"/>
              <a:t> of </a:t>
            </a:r>
            <a:r>
              <a:rPr lang="nl-BE" dirty="0" err="1"/>
              <a:t>stops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high speed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highest</a:t>
            </a:r>
            <a:r>
              <a:rPr lang="nl-BE" dirty="0">
                <a:sym typeface="Wingdings" panose="05000000000000000000" pitchFamily="2" charset="2"/>
              </a:rPr>
              <a:t> type</a:t>
            </a:r>
            <a:endParaRPr lang="nl-BE" dirty="0"/>
          </a:p>
          <a:p>
            <a:pPr lvl="1"/>
            <a:r>
              <a:rPr lang="nl-BE" dirty="0" err="1"/>
              <a:t>Assumption</a:t>
            </a:r>
            <a:r>
              <a:rPr lang="nl-BE" dirty="0"/>
              <a:t>: </a:t>
            </a:r>
            <a:r>
              <a:rPr lang="nl-BE" dirty="0" err="1"/>
              <a:t>economic</a:t>
            </a:r>
            <a:r>
              <a:rPr lang="nl-BE" dirty="0"/>
              <a:t> </a:t>
            </a:r>
            <a:r>
              <a:rPr lang="nl-BE" dirty="0" err="1"/>
              <a:t>cost</a:t>
            </a:r>
            <a:r>
              <a:rPr lang="nl-BE" dirty="0"/>
              <a:t> </a:t>
            </a:r>
            <a:r>
              <a:rPr lang="nl-BE" dirty="0" smtClean="0"/>
              <a:t>of </a:t>
            </a:r>
            <a:r>
              <a:rPr lang="nl-BE" dirty="0" err="1" smtClean="0"/>
              <a:t>delaying</a:t>
            </a:r>
            <a:r>
              <a:rPr lang="nl-BE" dirty="0" smtClean="0"/>
              <a:t> </a:t>
            </a:r>
            <a:r>
              <a:rPr lang="nl-BE" dirty="0" err="1"/>
              <a:t>freight</a:t>
            </a:r>
            <a:r>
              <a:rPr lang="nl-BE" dirty="0"/>
              <a:t> train &lt; </a:t>
            </a:r>
            <a:r>
              <a:rPr lang="nl-BE" dirty="0" err="1"/>
              <a:t>economic</a:t>
            </a:r>
            <a:r>
              <a:rPr lang="nl-BE" dirty="0"/>
              <a:t> </a:t>
            </a:r>
            <a:r>
              <a:rPr lang="nl-BE" dirty="0" err="1"/>
              <a:t>cost</a:t>
            </a:r>
            <a:r>
              <a:rPr lang="nl-BE" dirty="0"/>
              <a:t> </a:t>
            </a:r>
            <a:r>
              <a:rPr lang="nl-BE" dirty="0" smtClean="0"/>
              <a:t>of </a:t>
            </a:r>
            <a:r>
              <a:rPr lang="nl-BE" dirty="0" err="1" smtClean="0"/>
              <a:t>delaying</a:t>
            </a:r>
            <a:r>
              <a:rPr lang="nl-BE" dirty="0" smtClean="0"/>
              <a:t> </a:t>
            </a:r>
            <a:r>
              <a:rPr lang="nl-BE" dirty="0" err="1"/>
              <a:t>passengers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cxnSp>
        <p:nvCxnSpPr>
          <p:cNvPr id="5" name="Rechte verbindingslijn 3"/>
          <p:cNvCxnSpPr/>
          <p:nvPr/>
        </p:nvCxnSpPr>
        <p:spPr>
          <a:xfrm>
            <a:off x="373314" y="5121066"/>
            <a:ext cx="8640960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02" y="4681185"/>
            <a:ext cx="1512168" cy="459192"/>
          </a:xfrm>
          <a:prstGeom prst="rect">
            <a:avLst/>
          </a:prstGeom>
        </p:spPr>
      </p:pic>
      <p:cxnSp>
        <p:nvCxnSpPr>
          <p:cNvPr id="7" name="Rechte verbindingslijn 5"/>
          <p:cNvCxnSpPr/>
          <p:nvPr/>
        </p:nvCxnSpPr>
        <p:spPr>
          <a:xfrm>
            <a:off x="395018" y="4205176"/>
            <a:ext cx="3780809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4163776" y="4205176"/>
            <a:ext cx="768134" cy="926854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11"/>
          <p:cNvSpPr txBox="1"/>
          <p:nvPr/>
        </p:nvSpPr>
        <p:spPr>
          <a:xfrm>
            <a:off x="778936" y="3495769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7030A0"/>
                </a:solidFill>
              </a:rPr>
              <a:t>A</a:t>
            </a:r>
            <a:endParaRPr lang="nl-BE" b="1" dirty="0">
              <a:solidFill>
                <a:srgbClr val="7030A0"/>
              </a:solidFill>
            </a:endParaRPr>
          </a:p>
        </p:txBody>
      </p:sp>
      <p:pic>
        <p:nvPicPr>
          <p:cNvPr id="10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6" y="3745984"/>
            <a:ext cx="1512168" cy="459192"/>
          </a:xfrm>
          <a:prstGeom prst="rect">
            <a:avLst/>
          </a:prstGeom>
        </p:spPr>
      </p:pic>
      <p:cxnSp>
        <p:nvCxnSpPr>
          <p:cNvPr id="11" name="Straight Connector 29"/>
          <p:cNvCxnSpPr/>
          <p:nvPr/>
        </p:nvCxnSpPr>
        <p:spPr>
          <a:xfrm>
            <a:off x="2123210" y="4064543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0"/>
          <p:cNvCxnSpPr/>
          <p:nvPr/>
        </p:nvCxnSpPr>
        <p:spPr>
          <a:xfrm>
            <a:off x="4067426" y="406116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1"/>
          <p:cNvCxnSpPr/>
          <p:nvPr/>
        </p:nvCxnSpPr>
        <p:spPr>
          <a:xfrm>
            <a:off x="2101506" y="4996361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/>
          <p:cNvCxnSpPr/>
          <p:nvPr/>
        </p:nvCxnSpPr>
        <p:spPr>
          <a:xfrm>
            <a:off x="4045722" y="4996361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3"/>
          <p:cNvCxnSpPr/>
          <p:nvPr/>
        </p:nvCxnSpPr>
        <p:spPr>
          <a:xfrm>
            <a:off x="5845922" y="4990098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4"/>
          <p:cNvCxnSpPr/>
          <p:nvPr/>
        </p:nvCxnSpPr>
        <p:spPr>
          <a:xfrm>
            <a:off x="8510218" y="4977050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1"/>
          <p:cNvSpPr txBox="1"/>
          <p:nvPr/>
        </p:nvSpPr>
        <p:spPr>
          <a:xfrm>
            <a:off x="2529549" y="5228211"/>
            <a:ext cx="84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smtClean="0">
                <a:solidFill>
                  <a:srgbClr val="7030A0"/>
                </a:solidFill>
              </a:rPr>
              <a:t>B</a:t>
            </a:r>
            <a:endParaRPr lang="nl-BE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745</TotalTime>
  <Words>504</Words>
  <Application>Microsoft Office PowerPoint</Application>
  <PresentationFormat>Diavoorstelling (4:3)</PresentationFormat>
  <Paragraphs>198</Paragraphs>
  <Slides>28</Slides>
  <Notes>23</Notes>
  <HiddenSlides>5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Aparajita</vt:lpstr>
      <vt:lpstr>Arial</vt:lpstr>
      <vt:lpstr>Calibri</vt:lpstr>
      <vt:lpstr>Courier New</vt:lpstr>
      <vt:lpstr>Wingdings</vt:lpstr>
      <vt:lpstr>Corporate-KU Leuven-Liggend-Achtergrond Wit</vt:lpstr>
      <vt:lpstr>Corporate-KU Leuven-Liggend-Achtergrond Wit en Watermerk</vt:lpstr>
      <vt:lpstr>Optimal train rescheduling after conflict detection</vt:lpstr>
      <vt:lpstr>Contents</vt:lpstr>
      <vt:lpstr>Motivation</vt:lpstr>
      <vt:lpstr>Motivation</vt:lpstr>
      <vt:lpstr>Real-time traffic management</vt:lpstr>
      <vt:lpstr>Problem description</vt:lpstr>
      <vt:lpstr>Scope of this work</vt:lpstr>
      <vt:lpstr>Strategies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Simulation</vt:lpstr>
      <vt:lpstr>Study area</vt:lpstr>
      <vt:lpstr>Further improvements </vt:lpstr>
      <vt:lpstr>Preliminary results</vt:lpstr>
      <vt:lpstr>Computation time </vt:lpstr>
      <vt:lpstr>Further improvements (CL)</vt:lpstr>
      <vt:lpstr>Results</vt:lpstr>
      <vt:lpstr>Computation time</vt:lpstr>
      <vt:lpstr>Conclusion &amp; further work</vt:lpstr>
      <vt:lpstr>Questions? </vt:lpstr>
      <vt:lpstr>Optimal train rescheduling after conflict detection</vt:lpstr>
    </vt:vector>
  </TitlesOfParts>
  <Company>KULeuven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Sofie Van Thielen</cp:lastModifiedBy>
  <cp:revision>111</cp:revision>
  <cp:lastPrinted>2015-07-16T12:00:33Z</cp:lastPrinted>
  <dcterms:created xsi:type="dcterms:W3CDTF">2012-07-10T07:57:57Z</dcterms:created>
  <dcterms:modified xsi:type="dcterms:W3CDTF">2015-07-21T08:29:07Z</dcterms:modified>
</cp:coreProperties>
</file>